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Oswald Medium"/>
      <p:regular r:id="rId34"/>
      <p:bold r:id="rId35"/>
    </p:embeddedFont>
    <p:embeddedFont>
      <p:font typeface="DM Sans Medium"/>
      <p:regular r:id="rId36"/>
      <p:bold r:id="rId37"/>
      <p:italic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Lexend"/>
      <p:regular r:id="rId48"/>
      <p:bold r:id="rId49"/>
    </p:embeddedFont>
    <p:embeddedFont>
      <p:font typeface="Oswald"/>
      <p:regular r:id="rId50"/>
      <p:bold r:id="rId51"/>
    </p:embeddedFont>
    <p:embeddedFont>
      <p:font typeface="DM Sans"/>
      <p:regular r:id="rId52"/>
      <p:bold r:id="rId53"/>
      <p:italic r:id="rId54"/>
      <p:boldItalic r:id="rId55"/>
    </p:embeddedFont>
    <p:embeddedFont>
      <p:font typeface="Comfortaa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obotoMedium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exend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OswaldMedium-bold.fntdata"/><Relationship Id="rId34" Type="http://schemas.openxmlformats.org/officeDocument/2006/relationships/font" Target="fonts/OswaldMedium-regular.fntdata"/><Relationship Id="rId37" Type="http://schemas.openxmlformats.org/officeDocument/2006/relationships/font" Target="fonts/DMSansMedium-bold.fntdata"/><Relationship Id="rId36" Type="http://schemas.openxmlformats.org/officeDocument/2006/relationships/font" Target="fonts/DMSansMedium-regular.fntdata"/><Relationship Id="rId39" Type="http://schemas.openxmlformats.org/officeDocument/2006/relationships/font" Target="fonts/DMSansMedium-boldItalic.fntdata"/><Relationship Id="rId38" Type="http://schemas.openxmlformats.org/officeDocument/2006/relationships/font" Target="fonts/DMSans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53" Type="http://schemas.openxmlformats.org/officeDocument/2006/relationships/font" Target="fonts/DMSans-bold.fntdata"/><Relationship Id="rId52" Type="http://schemas.openxmlformats.org/officeDocument/2006/relationships/font" Target="fonts/DMSans-regular.fntdata"/><Relationship Id="rId11" Type="http://schemas.openxmlformats.org/officeDocument/2006/relationships/slide" Target="slides/slide6.xml"/><Relationship Id="rId55" Type="http://schemas.openxmlformats.org/officeDocument/2006/relationships/font" Target="fonts/DMSans-boldItalic.fntdata"/><Relationship Id="rId10" Type="http://schemas.openxmlformats.org/officeDocument/2006/relationships/slide" Target="slides/slide5.xml"/><Relationship Id="rId54" Type="http://schemas.openxmlformats.org/officeDocument/2006/relationships/font" Target="fonts/DMSans-italic.fntdata"/><Relationship Id="rId13" Type="http://schemas.openxmlformats.org/officeDocument/2006/relationships/slide" Target="slides/slide8.xml"/><Relationship Id="rId57" Type="http://schemas.openxmlformats.org/officeDocument/2006/relationships/font" Target="fonts/Comfortaa-bold.fntdata"/><Relationship Id="rId12" Type="http://schemas.openxmlformats.org/officeDocument/2006/relationships/slide" Target="slides/slide7.xml"/><Relationship Id="rId56" Type="http://schemas.openxmlformats.org/officeDocument/2006/relationships/font" Target="fonts/Comforta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391e91f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391e91f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aaf346f2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daaf346f2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a3a724f3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da3a724f3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abb0e3e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dabb0e3e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daaf346f2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daaf346f2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aaf346f25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aaf346f25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391e91fe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d391e91fe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daaf346f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daaf346f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daaf346f25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daaf346f25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aaf346f2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aaf346f2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64d207cb8_0_3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64d207cb8_0_3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aaf346f25_0_2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aaf346f25_0_2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daaf346f2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daaf346f2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da2fb131e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da2fb131e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daaf346f2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daaf346f2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daaf346f25_0_2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daaf346f25_0_2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391e91f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d391e91f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391e91f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391e91f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64d207cb8_0_2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64d207cb8_0_2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aaf346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aaf346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64d207cb8_0_2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64d207cb8_0_2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aaf346f2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aaf346f2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aaf346f25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aaf346f25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aaf346f2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aaf346f2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16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hyperlink" Target="http://drive.google.com/file/d/1vxWPFJfIqxrCHUJodAUNEwbwakLnCyg7/view" TargetMode="External"/><Relationship Id="rId5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38.png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8.png"/><Relationship Id="rId13" Type="http://schemas.openxmlformats.org/officeDocument/2006/relationships/image" Target="../media/image16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15" Type="http://schemas.openxmlformats.org/officeDocument/2006/relationships/image" Target="../media/image14.png"/><Relationship Id="rId14" Type="http://schemas.openxmlformats.org/officeDocument/2006/relationships/image" Target="../media/image15.png"/><Relationship Id="rId17" Type="http://schemas.openxmlformats.org/officeDocument/2006/relationships/image" Target="../media/image9.png"/><Relationship Id="rId16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20.jp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60850"/>
            <a:ext cx="8839201" cy="37018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2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312" name="Google Shape;312;p22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Calidad de los datos</a:t>
              </a:r>
              <a:endParaRPr>
                <a:solidFill>
                  <a:srgbClr val="EEEEE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3"/>
          <p:cNvPicPr preferRelativeResize="0"/>
          <p:nvPr/>
        </p:nvPicPr>
        <p:blipFill rotWithShape="1">
          <a:blip r:embed="rId4">
            <a:alphaModFix/>
          </a:blip>
          <a:srcRect b="0" l="0" r="79765" t="0"/>
          <a:stretch/>
        </p:blipFill>
        <p:spPr>
          <a:xfrm>
            <a:off x="1000475" y="1305463"/>
            <a:ext cx="1473376" cy="21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092" y="566967"/>
            <a:ext cx="5238425" cy="36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/>
          <p:nvPr/>
        </p:nvSpPr>
        <p:spPr>
          <a:xfrm>
            <a:off x="1663150" y="271650"/>
            <a:ext cx="2090400" cy="400200"/>
          </a:xfrm>
          <a:prstGeom prst="rect">
            <a:avLst/>
          </a:prstGeom>
          <a:solidFill>
            <a:srgbClr val="307B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GEOLOCALIZACIÓN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5396200" y="271650"/>
            <a:ext cx="2090400" cy="400200"/>
          </a:xfrm>
          <a:prstGeom prst="rect">
            <a:avLst/>
          </a:prstGeom>
          <a:solidFill>
            <a:srgbClr val="307B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ÓRDENES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26" name="Google Shape;326;p24"/>
          <p:cNvGrpSpPr/>
          <p:nvPr/>
        </p:nvGrpSpPr>
        <p:grpSpPr>
          <a:xfrm>
            <a:off x="5145400" y="856525"/>
            <a:ext cx="2821350" cy="1698288"/>
            <a:chOff x="5145400" y="856525"/>
            <a:chExt cx="2821350" cy="1698288"/>
          </a:xfrm>
        </p:grpSpPr>
        <p:sp>
          <p:nvSpPr>
            <p:cNvPr id="327" name="Google Shape;327;p24"/>
            <p:cNvSpPr txBox="1"/>
            <p:nvPr/>
          </p:nvSpPr>
          <p:spPr>
            <a:xfrm>
              <a:off x="5472400" y="856525"/>
              <a:ext cx="2375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fortaa"/>
                  <a:ea typeface="Comfortaa"/>
                  <a:cs typeface="Comfortaa"/>
                  <a:sym typeface="Comfortaa"/>
                </a:rPr>
                <a:t>Valores faltantes justificados.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28" name="Google Shape;328;p24"/>
            <p:cNvSpPr txBox="1"/>
            <p:nvPr/>
          </p:nvSpPr>
          <p:spPr>
            <a:xfrm>
              <a:off x="5494150" y="1272188"/>
              <a:ext cx="24726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fortaa"/>
                  <a:ea typeface="Comfortaa"/>
                  <a:cs typeface="Comfortaa"/>
                  <a:sym typeface="Comfortaa"/>
                </a:rPr>
                <a:t>Inconsistencias entre las fechas de compra, </a:t>
              </a:r>
              <a:r>
                <a:rPr lang="es" sz="1100">
                  <a:latin typeface="Comfortaa"/>
                  <a:ea typeface="Comfortaa"/>
                  <a:cs typeface="Comfortaa"/>
                  <a:sym typeface="Comfortaa"/>
                </a:rPr>
                <a:t>aprobación</a:t>
              </a:r>
              <a:r>
                <a:rPr lang="es" sz="1100">
                  <a:latin typeface="Comfortaa"/>
                  <a:ea typeface="Comfortaa"/>
                  <a:cs typeface="Comfortaa"/>
                  <a:sym typeface="Comfortaa"/>
                </a:rPr>
                <a:t>, despacho y entrega.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29" name="Google Shape;329;p24"/>
            <p:cNvSpPr txBox="1"/>
            <p:nvPr/>
          </p:nvSpPr>
          <p:spPr>
            <a:xfrm>
              <a:off x="5494150" y="2031613"/>
              <a:ext cx="2260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fortaa"/>
                  <a:ea typeface="Comfortaa"/>
                  <a:cs typeface="Comfortaa"/>
                  <a:sym typeface="Comfortaa"/>
                </a:rPr>
                <a:t>Inconsistencias en estado de pedido y fechas.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5145400" y="980275"/>
              <a:ext cx="250800" cy="15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5145400" y="1611488"/>
              <a:ext cx="250800" cy="15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5145400" y="2263075"/>
              <a:ext cx="250800" cy="15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4"/>
          <p:cNvGrpSpPr/>
          <p:nvPr/>
        </p:nvGrpSpPr>
        <p:grpSpPr>
          <a:xfrm>
            <a:off x="1348750" y="749000"/>
            <a:ext cx="3159300" cy="1852013"/>
            <a:chOff x="1348750" y="749000"/>
            <a:chExt cx="3159300" cy="1852013"/>
          </a:xfrm>
        </p:grpSpPr>
        <p:sp>
          <p:nvSpPr>
            <p:cNvPr id="334" name="Google Shape;334;p24"/>
            <p:cNvSpPr txBox="1"/>
            <p:nvPr/>
          </p:nvSpPr>
          <p:spPr>
            <a:xfrm>
              <a:off x="1715300" y="749000"/>
              <a:ext cx="1487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fortaa"/>
                  <a:ea typeface="Comfortaa"/>
                  <a:cs typeface="Comfortaa"/>
                  <a:sym typeface="Comfortaa"/>
                </a:rPr>
                <a:t>98% duplicados en zipcode.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35" name="Google Shape;335;p24"/>
            <p:cNvSpPr txBox="1"/>
            <p:nvPr/>
          </p:nvSpPr>
          <p:spPr>
            <a:xfrm>
              <a:off x="1692650" y="1426250"/>
              <a:ext cx="1848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fortaa"/>
                  <a:ea typeface="Comfortaa"/>
                  <a:cs typeface="Comfortaa"/>
                  <a:sym typeface="Comfortaa"/>
                </a:rPr>
                <a:t>Inconsistencia en los nombres de ciudades.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1599550" y="2077813"/>
              <a:ext cx="2908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03200" lvl="0" marL="269999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Comfortaa"/>
                <a:buChar char="-"/>
              </a:pPr>
              <a:r>
                <a:rPr lang="es" sz="1100">
                  <a:latin typeface="Comfortaa"/>
                  <a:ea typeface="Comfortaa"/>
                  <a:cs typeface="Comfortaa"/>
                  <a:sym typeface="Comfortaa"/>
                </a:rPr>
                <a:t>Outliers en latitud y longitud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-203200" lvl="0" marL="269999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Comfortaa"/>
                <a:buChar char="-"/>
              </a:pPr>
              <a:r>
                <a:rPr lang="es" sz="1100">
                  <a:latin typeface="Comfortaa"/>
                  <a:ea typeface="Comfortaa"/>
                  <a:cs typeface="Comfortaa"/>
                  <a:sym typeface="Comfortaa"/>
                </a:rPr>
                <a:t>Valores erróneos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1348750" y="934250"/>
              <a:ext cx="250800" cy="15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1348750" y="1611500"/>
              <a:ext cx="250800" cy="15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1348750" y="2258638"/>
              <a:ext cx="250800" cy="15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24"/>
          <p:cNvGrpSpPr/>
          <p:nvPr/>
        </p:nvGrpSpPr>
        <p:grpSpPr>
          <a:xfrm>
            <a:off x="3686350" y="3091900"/>
            <a:ext cx="2953975" cy="1380975"/>
            <a:chOff x="3610150" y="3244300"/>
            <a:chExt cx="2953975" cy="1380975"/>
          </a:xfrm>
        </p:grpSpPr>
        <p:sp>
          <p:nvSpPr>
            <p:cNvPr id="341" name="Google Shape;341;p24"/>
            <p:cNvSpPr/>
            <p:nvPr/>
          </p:nvSpPr>
          <p:spPr>
            <a:xfrm>
              <a:off x="3610150" y="3244300"/>
              <a:ext cx="2805000" cy="1361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0E65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pic>
          <p:nvPicPr>
            <p:cNvPr id="342" name="Google Shape;34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72063" y="4124951"/>
              <a:ext cx="342522" cy="400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24"/>
            <p:cNvSpPr txBox="1"/>
            <p:nvPr/>
          </p:nvSpPr>
          <p:spPr>
            <a:xfrm>
              <a:off x="4076633" y="4155775"/>
              <a:ext cx="99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G</a:t>
              </a:r>
              <a:r>
                <a:rPr lang="es" sz="10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eocoder</a:t>
              </a:r>
              <a:endParaRPr sz="10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344" name="Google Shape;3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51431" y="3676238"/>
              <a:ext cx="1195965" cy="281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4"/>
            <p:cNvSpPr txBox="1"/>
            <p:nvPr/>
          </p:nvSpPr>
          <p:spPr>
            <a:xfrm>
              <a:off x="3948629" y="3256834"/>
              <a:ext cx="80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APIs</a:t>
              </a:r>
              <a:endParaRPr b="1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6" name="Google Shape;346;p24"/>
            <p:cNvSpPr txBox="1"/>
            <p:nvPr/>
          </p:nvSpPr>
          <p:spPr>
            <a:xfrm>
              <a:off x="4907525" y="4024975"/>
              <a:ext cx="16566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DM Sans Medium"/>
                <a:buChar char="●"/>
              </a:pPr>
              <a:r>
                <a:rPr lang="es" sz="9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Coordenadas</a:t>
              </a:r>
              <a:endParaRPr sz="9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DM Sans Medium"/>
                <a:buChar char="●"/>
              </a:pPr>
              <a:r>
                <a:rPr lang="es" sz="9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Nombres normalizados </a:t>
              </a:r>
              <a:endParaRPr sz="9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347" name="Google Shape;34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77568" y="3375453"/>
              <a:ext cx="588770" cy="650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Google Shape;348;p24"/>
          <p:cNvGrpSpPr/>
          <p:nvPr/>
        </p:nvGrpSpPr>
        <p:grpSpPr>
          <a:xfrm>
            <a:off x="1468600" y="2867425"/>
            <a:ext cx="2016450" cy="1081201"/>
            <a:chOff x="1468600" y="2867425"/>
            <a:chExt cx="2016450" cy="1081201"/>
          </a:xfrm>
        </p:grpSpPr>
        <p:pic>
          <p:nvPicPr>
            <p:cNvPr id="349" name="Google Shape;34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66514" y="3333025"/>
              <a:ext cx="531081" cy="615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4"/>
            <p:cNvSpPr txBox="1"/>
            <p:nvPr/>
          </p:nvSpPr>
          <p:spPr>
            <a:xfrm>
              <a:off x="1468600" y="2962225"/>
              <a:ext cx="132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Proceso de normalización</a:t>
              </a:r>
              <a:endParaRPr b="1" sz="9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 flipH="1" rot="10800000">
              <a:off x="2622550" y="2867425"/>
              <a:ext cx="862500" cy="1055400"/>
            </a:xfrm>
            <a:prstGeom prst="bentArrow">
              <a:avLst>
                <a:gd fmla="val 5960" name="adj1"/>
                <a:gd fmla="val 9630" name="adj2"/>
                <a:gd fmla="val 20672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25"/>
          <p:cNvGrpSpPr/>
          <p:nvPr/>
        </p:nvGrpSpPr>
        <p:grpSpPr>
          <a:xfrm>
            <a:off x="1593000" y="2294837"/>
            <a:ext cx="5957975" cy="643500"/>
            <a:chOff x="1593000" y="2322568"/>
            <a:chExt cx="5957975" cy="643500"/>
          </a:xfrm>
        </p:grpSpPr>
        <p:sp>
          <p:nvSpPr>
            <p:cNvPr id="357" name="Google Shape;357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Sistema de Almacenamiento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Warehouse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DER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4" name="Google Shape;364;p25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1593000" y="331100"/>
            <a:ext cx="5958000" cy="4571854"/>
            <a:chOff x="1593000" y="331100"/>
            <a:chExt cx="5958000" cy="4571854"/>
          </a:xfrm>
        </p:grpSpPr>
        <p:grpSp>
          <p:nvGrpSpPr>
            <p:cNvPr id="366" name="Google Shape;366;p25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367" name="Google Shape;367;p2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4" name="Google Shape;374;p25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375" name="Google Shape;375;p2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2" name="Google Shape;382;p25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383" name="Google Shape;383;p2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0" name="Google Shape;390;p25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391" name="Google Shape;391;p25"/>
            <p:cNvGrpSpPr/>
            <p:nvPr/>
          </p:nvGrpSpPr>
          <p:grpSpPr>
            <a:xfrm>
              <a:off x="1593000" y="4259454"/>
              <a:ext cx="5957975" cy="643500"/>
              <a:chOff x="1593000" y="2322568"/>
              <a:chExt cx="5957975" cy="643500"/>
            </a:xfrm>
          </p:grpSpPr>
          <p:sp>
            <p:nvSpPr>
              <p:cNvPr id="392" name="Google Shape;392;p2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99" name="Google Shape;399;p25"/>
            <p:cNvGrpSpPr/>
            <p:nvPr/>
          </p:nvGrpSpPr>
          <p:grpSpPr>
            <a:xfrm>
              <a:off x="1593000" y="3604587"/>
              <a:ext cx="5957975" cy="643500"/>
              <a:chOff x="1593000" y="2322568"/>
              <a:chExt cx="5957975" cy="643500"/>
            </a:xfrm>
          </p:grpSpPr>
          <p:sp>
            <p:nvSpPr>
              <p:cNvPr id="400" name="Google Shape;400;p2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6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427226" y="306075"/>
            <a:ext cx="3965925" cy="39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9450" y="2241013"/>
            <a:ext cx="554873" cy="66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3800" y="3438174"/>
            <a:ext cx="812775" cy="7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798" y="3037114"/>
            <a:ext cx="1274174" cy="26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6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416" name="Google Shape;416;p26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Data Warehouse</a:t>
              </a:r>
              <a:endParaRPr>
                <a:solidFill>
                  <a:srgbClr val="EEEEEE"/>
                </a:solidFill>
              </a:endParaRPr>
            </a:p>
          </p:txBody>
        </p:sp>
      </p:grpSp>
      <p:grpSp>
        <p:nvGrpSpPr>
          <p:cNvPr id="418" name="Google Shape;418;p26"/>
          <p:cNvGrpSpPr/>
          <p:nvPr/>
        </p:nvGrpSpPr>
        <p:grpSpPr>
          <a:xfrm>
            <a:off x="1209200" y="1117075"/>
            <a:ext cx="2627027" cy="1413098"/>
            <a:chOff x="1209200" y="1117075"/>
            <a:chExt cx="2627027" cy="1413098"/>
          </a:xfrm>
        </p:grpSpPr>
        <p:sp>
          <p:nvSpPr>
            <p:cNvPr id="419" name="Google Shape;419;p26"/>
            <p:cNvSpPr txBox="1"/>
            <p:nvPr/>
          </p:nvSpPr>
          <p:spPr>
            <a:xfrm>
              <a:off x="1209200" y="1160250"/>
              <a:ext cx="105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Comfortaa"/>
                  <a:ea typeface="Comfortaa"/>
                  <a:cs typeface="Comfortaa"/>
                  <a:sym typeface="Comfortaa"/>
                </a:rPr>
                <a:t>Lenguaje</a:t>
              </a:r>
              <a:endParaRPr b="1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420" name="Google Shape;420;p26"/>
            <p:cNvPicPr preferRelativeResize="0"/>
            <p:nvPr/>
          </p:nvPicPr>
          <p:blipFill>
            <a:blip r:embed="rId8">
              <a:alphaModFix amt="83000"/>
            </a:blip>
            <a:stretch>
              <a:fillRect/>
            </a:stretch>
          </p:blipFill>
          <p:spPr>
            <a:xfrm rot="1518166">
              <a:off x="2180286" y="1409275"/>
              <a:ext cx="1553357" cy="8286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" name="Google Shape;421;p26"/>
          <p:cNvGrpSpPr/>
          <p:nvPr/>
        </p:nvGrpSpPr>
        <p:grpSpPr>
          <a:xfrm>
            <a:off x="1075856" y="3608099"/>
            <a:ext cx="2649466" cy="956002"/>
            <a:chOff x="1075856" y="3608099"/>
            <a:chExt cx="2649466" cy="956002"/>
          </a:xfrm>
        </p:grpSpPr>
        <p:sp>
          <p:nvSpPr>
            <p:cNvPr id="422" name="Google Shape;422;p26"/>
            <p:cNvSpPr txBox="1"/>
            <p:nvPr/>
          </p:nvSpPr>
          <p:spPr>
            <a:xfrm>
              <a:off x="1075856" y="3924700"/>
              <a:ext cx="132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Comfortaa"/>
                  <a:ea typeface="Comfortaa"/>
                  <a:cs typeface="Comfortaa"/>
                  <a:sym typeface="Comfortaa"/>
                </a:rPr>
                <a:t>Gestor</a:t>
              </a:r>
              <a:endParaRPr b="1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423" name="Google Shape;423;p26"/>
            <p:cNvPicPr preferRelativeResize="0"/>
            <p:nvPr/>
          </p:nvPicPr>
          <p:blipFill>
            <a:blip r:embed="rId8">
              <a:alphaModFix amt="83000"/>
            </a:blip>
            <a:stretch>
              <a:fillRect/>
            </a:stretch>
          </p:blipFill>
          <p:spPr>
            <a:xfrm flipH="1" rot="10496857">
              <a:off x="2209658" y="3671748"/>
              <a:ext cx="1482054" cy="8287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26"/>
          <p:cNvGrpSpPr/>
          <p:nvPr/>
        </p:nvGrpSpPr>
        <p:grpSpPr>
          <a:xfrm>
            <a:off x="1209212" y="2403083"/>
            <a:ext cx="2520743" cy="940734"/>
            <a:chOff x="1209212" y="2403083"/>
            <a:chExt cx="2520743" cy="940734"/>
          </a:xfrm>
        </p:grpSpPr>
        <p:sp>
          <p:nvSpPr>
            <p:cNvPr id="425" name="Google Shape;425;p26"/>
            <p:cNvSpPr txBox="1"/>
            <p:nvPr/>
          </p:nvSpPr>
          <p:spPr>
            <a:xfrm>
              <a:off x="1209212" y="2542475"/>
              <a:ext cx="105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latin typeface="Comfortaa"/>
                  <a:ea typeface="Comfortaa"/>
                  <a:cs typeface="Comfortaa"/>
                  <a:sym typeface="Comfortaa"/>
                </a:rPr>
                <a:t>Conexión</a:t>
              </a:r>
              <a:endParaRPr b="1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426" name="Google Shape;426;p26"/>
            <p:cNvPicPr preferRelativeResize="0"/>
            <p:nvPr/>
          </p:nvPicPr>
          <p:blipFill>
            <a:blip r:embed="rId8">
              <a:alphaModFix amt="83000"/>
            </a:blip>
            <a:stretch>
              <a:fillRect/>
            </a:stretch>
          </p:blipFill>
          <p:spPr>
            <a:xfrm rot="258066">
              <a:off x="2176054" y="2459101"/>
              <a:ext cx="1524973" cy="8286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7"/>
          <p:cNvPicPr preferRelativeResize="0"/>
          <p:nvPr/>
        </p:nvPicPr>
        <p:blipFill rotWithShape="1">
          <a:blip r:embed="rId4">
            <a:alphaModFix/>
          </a:blip>
          <a:srcRect b="2048" l="0" r="0" t="13995"/>
          <a:stretch/>
        </p:blipFill>
        <p:spPr>
          <a:xfrm>
            <a:off x="1547850" y="324000"/>
            <a:ext cx="6266118" cy="426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27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433" name="Google Shape;433;p27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DER</a:t>
              </a:r>
              <a:endParaRPr>
                <a:solidFill>
                  <a:srgbClr val="EEEEE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8"/>
          <p:cNvGrpSpPr/>
          <p:nvPr/>
        </p:nvGrpSpPr>
        <p:grpSpPr>
          <a:xfrm>
            <a:off x="1593000" y="2949704"/>
            <a:ext cx="5957975" cy="643500"/>
            <a:chOff x="1593000" y="2322568"/>
            <a:chExt cx="5957975" cy="643500"/>
          </a:xfrm>
        </p:grpSpPr>
        <p:sp>
          <p:nvSpPr>
            <p:cNvPr id="440" name="Google Shape;440;p2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Automatización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ETL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Pipeline de ETL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47" name="Google Shape;447;p28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8"/>
          <p:cNvGrpSpPr/>
          <p:nvPr/>
        </p:nvGrpSpPr>
        <p:grpSpPr>
          <a:xfrm>
            <a:off x="1593000" y="331100"/>
            <a:ext cx="5958000" cy="4571854"/>
            <a:chOff x="1593000" y="331100"/>
            <a:chExt cx="5958000" cy="4571854"/>
          </a:xfrm>
        </p:grpSpPr>
        <p:grpSp>
          <p:nvGrpSpPr>
            <p:cNvPr id="449" name="Google Shape;449;p28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450" name="Google Shape;450;p28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57" name="Google Shape;457;p28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458" name="Google Shape;458;p28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5" name="Google Shape;465;p28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466" name="Google Shape;466;p28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73" name="Google Shape;473;p28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474" name="Google Shape;474;p28"/>
            <p:cNvGrpSpPr/>
            <p:nvPr/>
          </p:nvGrpSpPr>
          <p:grpSpPr>
            <a:xfrm>
              <a:off x="1593000" y="4259454"/>
              <a:ext cx="5957975" cy="643500"/>
              <a:chOff x="1593000" y="2322568"/>
              <a:chExt cx="5957975" cy="643500"/>
            </a:xfrm>
          </p:grpSpPr>
          <p:sp>
            <p:nvSpPr>
              <p:cNvPr id="475" name="Google Shape;475;p28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2" name="Google Shape;482;p28"/>
            <p:cNvGrpSpPr/>
            <p:nvPr/>
          </p:nvGrpSpPr>
          <p:grpSpPr>
            <a:xfrm>
              <a:off x="1593000" y="3604587"/>
              <a:ext cx="5957975" cy="643500"/>
              <a:chOff x="1593000" y="2322568"/>
              <a:chExt cx="5957975" cy="643500"/>
            </a:xfrm>
          </p:grpSpPr>
          <p:sp>
            <p:nvSpPr>
              <p:cNvPr id="483" name="Google Shape;483;p28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000" y="37300"/>
            <a:ext cx="6102000" cy="46382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9"/>
          <p:cNvGrpSpPr/>
          <p:nvPr/>
        </p:nvGrpSpPr>
        <p:grpSpPr>
          <a:xfrm>
            <a:off x="-1" y="0"/>
            <a:ext cx="1471648" cy="400200"/>
            <a:chOff x="-11" y="0"/>
            <a:chExt cx="1844401" cy="400200"/>
          </a:xfrm>
        </p:grpSpPr>
        <p:sp>
          <p:nvSpPr>
            <p:cNvPr id="496" name="Google Shape;496;p29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9"/>
            <p:cNvSpPr txBox="1"/>
            <p:nvPr/>
          </p:nvSpPr>
          <p:spPr>
            <a:xfrm>
              <a:off x="-9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ETL</a:t>
              </a:r>
              <a:endParaRPr>
                <a:solidFill>
                  <a:srgbClr val="EEEEE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0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503" name="Google Shape;503;p30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Pipeline ETL</a:t>
              </a:r>
              <a:endParaRPr>
                <a:solidFill>
                  <a:srgbClr val="EEEEEE"/>
                </a:solidFill>
              </a:endParaRPr>
            </a:p>
          </p:txBody>
        </p:sp>
      </p:grpSp>
      <p:grpSp>
        <p:nvGrpSpPr>
          <p:cNvPr id="505" name="Google Shape;505;p30"/>
          <p:cNvGrpSpPr/>
          <p:nvPr/>
        </p:nvGrpSpPr>
        <p:grpSpPr>
          <a:xfrm>
            <a:off x="1497388" y="783525"/>
            <a:ext cx="6149226" cy="2846625"/>
            <a:chOff x="1497388" y="783525"/>
            <a:chExt cx="6149226" cy="2846625"/>
          </a:xfrm>
        </p:grpSpPr>
        <p:pic>
          <p:nvPicPr>
            <p:cNvPr id="506" name="Google Shape;50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97388" y="1326950"/>
              <a:ext cx="6149226" cy="23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73575" y="2267151"/>
              <a:ext cx="422775" cy="42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48171" y="2232401"/>
              <a:ext cx="541504" cy="492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30"/>
            <p:cNvSpPr txBox="1"/>
            <p:nvPr/>
          </p:nvSpPr>
          <p:spPr>
            <a:xfrm>
              <a:off x="3693763" y="783525"/>
              <a:ext cx="175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/>
                <a:t>Automatización</a:t>
              </a:r>
              <a:endParaRPr b="1" sz="16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1" title="Muestra_script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25" y="118000"/>
            <a:ext cx="8010349" cy="45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941250" y="100675"/>
            <a:ext cx="726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Equipo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150" y="2876875"/>
            <a:ext cx="1210125" cy="12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700" y="2876875"/>
            <a:ext cx="1210125" cy="12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925" y="2903337"/>
            <a:ext cx="1210126" cy="12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2575" y="608550"/>
            <a:ext cx="1210125" cy="12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030863" y="4177300"/>
            <a:ext cx="143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Emmanuel Corral</a:t>
            </a:r>
            <a:endParaRPr b="1" sz="11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F1C232"/>
                </a:solidFill>
                <a:latin typeface="DM Sans"/>
                <a:ea typeface="DM Sans"/>
                <a:cs typeface="DM Sans"/>
                <a:sym typeface="DM Sans"/>
              </a:rPr>
              <a:t>Analista Funcional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1275" y="608551"/>
            <a:ext cx="1210124" cy="12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8">
            <a:alphaModFix/>
          </a:blip>
          <a:srcRect b="0" l="0" r="66114" t="0"/>
          <a:stretch/>
        </p:blipFill>
        <p:spPr>
          <a:xfrm>
            <a:off x="8513225" y="79888"/>
            <a:ext cx="484773" cy="4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966888" y="4177300"/>
            <a:ext cx="121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Melina Griffo</a:t>
            </a:r>
            <a:endParaRPr b="1" sz="11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1C232"/>
                </a:solidFill>
                <a:latin typeface="DM Sans"/>
                <a:ea typeface="DM Sans"/>
                <a:cs typeface="DM Sans"/>
                <a:sym typeface="DM Sans"/>
              </a:rPr>
              <a:t>PM - </a:t>
            </a:r>
            <a:r>
              <a:rPr b="1" lang="es" sz="1100">
                <a:solidFill>
                  <a:srgbClr val="F1C232"/>
                </a:solidFill>
                <a:latin typeface="DM Sans"/>
                <a:ea typeface="DM Sans"/>
                <a:cs typeface="DM Sans"/>
                <a:sym typeface="DM Sans"/>
              </a:rPr>
              <a:t>Data Engineer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792650" y="4177300"/>
            <a:ext cx="121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Isaac Peña</a:t>
            </a:r>
            <a:endParaRPr b="1" sz="11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1C232"/>
                </a:solidFill>
                <a:latin typeface="DM Sans"/>
                <a:ea typeface="DM Sans"/>
                <a:cs typeface="DM Sans"/>
                <a:sym typeface="DM Sans"/>
              </a:rPr>
              <a:t>Data Engineer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582538" y="1895450"/>
            <a:ext cx="121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Julio Postigo</a:t>
            </a:r>
            <a:endParaRPr b="1" sz="11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1C232"/>
                </a:solidFill>
                <a:latin typeface="DM Sans"/>
                <a:ea typeface="DM Sans"/>
                <a:cs typeface="DM Sans"/>
                <a:sym typeface="DM Sans"/>
              </a:rPr>
              <a:t>Data Analyst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274888" y="1859125"/>
            <a:ext cx="136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Nicolás Lazarte</a:t>
            </a:r>
            <a:endParaRPr b="1" sz="11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1C232"/>
                </a:solidFill>
                <a:latin typeface="DM Sans"/>
                <a:ea typeface="DM Sans"/>
                <a:cs typeface="DM Sans"/>
                <a:sym typeface="DM Sans"/>
              </a:rPr>
              <a:t>Data Scientist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2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32"/>
          <p:cNvGrpSpPr/>
          <p:nvPr/>
        </p:nvGrpSpPr>
        <p:grpSpPr>
          <a:xfrm>
            <a:off x="1593000" y="331100"/>
            <a:ext cx="5958000" cy="4571854"/>
            <a:chOff x="1593000" y="331100"/>
            <a:chExt cx="5958000" cy="4571854"/>
          </a:xfrm>
        </p:grpSpPr>
        <p:grpSp>
          <p:nvGrpSpPr>
            <p:cNvPr id="521" name="Google Shape;521;p32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522" name="Google Shape;522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29" name="Google Shape;529;p32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530" name="Google Shape;530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4" name="Google Shape;534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36" name="Google Shape;536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7" name="Google Shape;537;p32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538" name="Google Shape;538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2" name="Google Shape;542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44" name="Google Shape;544;p32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45" name="Google Shape;545;p32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546" name="Google Shape;546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52" name="Google Shape;552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53" name="Google Shape;553;p32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554" name="Google Shape;554;p32"/>
            <p:cNvGrpSpPr/>
            <p:nvPr/>
          </p:nvGrpSpPr>
          <p:grpSpPr>
            <a:xfrm>
              <a:off x="1593000" y="4259454"/>
              <a:ext cx="5957975" cy="643500"/>
              <a:chOff x="1593000" y="2322568"/>
              <a:chExt cx="5957975" cy="643500"/>
            </a:xfrm>
          </p:grpSpPr>
          <p:sp>
            <p:nvSpPr>
              <p:cNvPr id="555" name="Google Shape;555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62" name="Google Shape;562;p32"/>
          <p:cNvGrpSpPr/>
          <p:nvPr/>
        </p:nvGrpSpPr>
        <p:grpSpPr>
          <a:xfrm>
            <a:off x="1593000" y="3604587"/>
            <a:ext cx="5957975" cy="643500"/>
            <a:chOff x="1593000" y="2322568"/>
            <a:chExt cx="5957975" cy="643500"/>
          </a:xfrm>
        </p:grpSpPr>
        <p:sp>
          <p:nvSpPr>
            <p:cNvPr id="563" name="Google Shape;563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Escalabilidad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On </a:t>
              </a: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Cloud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Automatización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800" y="1914000"/>
            <a:ext cx="720000" cy="85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525" y="2571750"/>
            <a:ext cx="1649124" cy="6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1838" y="1579263"/>
            <a:ext cx="1862500" cy="53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33"/>
          <p:cNvGrpSpPr/>
          <p:nvPr/>
        </p:nvGrpSpPr>
        <p:grpSpPr>
          <a:xfrm>
            <a:off x="42525" y="1119417"/>
            <a:ext cx="9051046" cy="2577789"/>
            <a:chOff x="42520" y="760325"/>
            <a:chExt cx="9051046" cy="3165650"/>
          </a:xfrm>
        </p:grpSpPr>
        <p:grpSp>
          <p:nvGrpSpPr>
            <p:cNvPr id="578" name="Google Shape;578;p33"/>
            <p:cNvGrpSpPr/>
            <p:nvPr/>
          </p:nvGrpSpPr>
          <p:grpSpPr>
            <a:xfrm flipH="1">
              <a:off x="42520" y="760334"/>
              <a:ext cx="1574171" cy="3165633"/>
              <a:chOff x="7166375" y="1025784"/>
              <a:chExt cx="1803174" cy="3165633"/>
            </a:xfrm>
          </p:grpSpPr>
          <p:pic>
            <p:nvPicPr>
              <p:cNvPr id="579" name="Google Shape;579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64065" r="-3" t="0"/>
              <a:stretch/>
            </p:blipFill>
            <p:spPr>
              <a:xfrm>
                <a:off x="7384240" y="1025784"/>
                <a:ext cx="1585309" cy="31656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0" name="Google Shape;580;p33"/>
              <p:cNvSpPr/>
              <p:nvPr/>
            </p:nvSpPr>
            <p:spPr>
              <a:xfrm>
                <a:off x="7166375" y="1289650"/>
                <a:ext cx="442200" cy="2637900"/>
              </a:xfrm>
              <a:prstGeom prst="ellipse">
                <a:avLst/>
              </a:prstGeom>
              <a:solidFill>
                <a:srgbClr val="274E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7217975" y="1597000"/>
                <a:ext cx="339000" cy="20232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33"/>
            <p:cNvGrpSpPr/>
            <p:nvPr/>
          </p:nvGrpSpPr>
          <p:grpSpPr>
            <a:xfrm>
              <a:off x="7519395" y="760325"/>
              <a:ext cx="1574171" cy="3165650"/>
              <a:chOff x="7166375" y="1025775"/>
              <a:chExt cx="1803174" cy="3165650"/>
            </a:xfrm>
          </p:grpSpPr>
          <p:pic>
            <p:nvPicPr>
              <p:cNvPr id="583" name="Google Shape;583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64065" r="-3" t="0"/>
              <a:stretch/>
            </p:blipFill>
            <p:spPr>
              <a:xfrm>
                <a:off x="7384257" y="1025775"/>
                <a:ext cx="1585292" cy="3165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4" name="Google Shape;584;p33"/>
              <p:cNvSpPr/>
              <p:nvPr/>
            </p:nvSpPr>
            <p:spPr>
              <a:xfrm>
                <a:off x="7166375" y="1289650"/>
                <a:ext cx="442200" cy="2637900"/>
              </a:xfrm>
              <a:prstGeom prst="ellipse">
                <a:avLst/>
              </a:prstGeom>
              <a:solidFill>
                <a:srgbClr val="274E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7217975" y="1597000"/>
                <a:ext cx="339000" cy="20232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86" name="Google Shape;58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5134" y="2552691"/>
            <a:ext cx="1254174" cy="6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4349" y="1432249"/>
            <a:ext cx="915725" cy="8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4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34"/>
          <p:cNvGrpSpPr/>
          <p:nvPr/>
        </p:nvGrpSpPr>
        <p:grpSpPr>
          <a:xfrm>
            <a:off x="1593000" y="4259454"/>
            <a:ext cx="5957975" cy="643500"/>
            <a:chOff x="1593000" y="2322568"/>
            <a:chExt cx="5957975" cy="643500"/>
          </a:xfrm>
        </p:grpSpPr>
        <p:sp>
          <p:nvSpPr>
            <p:cNvPr id="594" name="Google Shape;594;p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Conclusiones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Conclusiones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1" name="Google Shape;601;p34"/>
          <p:cNvGrpSpPr/>
          <p:nvPr/>
        </p:nvGrpSpPr>
        <p:grpSpPr>
          <a:xfrm>
            <a:off x="1593000" y="331100"/>
            <a:ext cx="5958000" cy="3916987"/>
            <a:chOff x="1593000" y="331100"/>
            <a:chExt cx="5958000" cy="3916987"/>
          </a:xfrm>
        </p:grpSpPr>
        <p:grpSp>
          <p:nvGrpSpPr>
            <p:cNvPr id="602" name="Google Shape;602;p34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603" name="Google Shape;603;p34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4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4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4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09" name="Google Shape;609;p34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10" name="Google Shape;610;p34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611" name="Google Shape;611;p34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4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4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4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5" name="Google Shape;615;p34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4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17" name="Google Shape;617;p34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18" name="Google Shape;618;p34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619" name="Google Shape;619;p34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4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4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4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3" name="Google Shape;623;p34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4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25" name="Google Shape;625;p34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6" name="Google Shape;626;p34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627" name="Google Shape;627;p34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4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4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4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34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4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33" name="Google Shape;633;p34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34" name="Google Shape;634;p34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635" name="Google Shape;635;p34"/>
            <p:cNvGrpSpPr/>
            <p:nvPr/>
          </p:nvGrpSpPr>
          <p:grpSpPr>
            <a:xfrm>
              <a:off x="1593000" y="3604587"/>
              <a:ext cx="5957975" cy="643500"/>
              <a:chOff x="1593000" y="2322568"/>
              <a:chExt cx="5957975" cy="643500"/>
            </a:xfrm>
          </p:grpSpPr>
          <p:sp>
            <p:nvSpPr>
              <p:cNvPr id="636" name="Google Shape;636;p34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4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4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0" name="Google Shape;640;p34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4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642" name="Google Shape;642;p34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35"/>
          <p:cNvPicPr preferRelativeResize="0"/>
          <p:nvPr/>
        </p:nvPicPr>
        <p:blipFill rotWithShape="1">
          <a:blip r:embed="rId4">
            <a:alphaModFix/>
          </a:blip>
          <a:srcRect b="0" l="0" r="0" t="4324"/>
          <a:stretch/>
        </p:blipFill>
        <p:spPr>
          <a:xfrm>
            <a:off x="2390100" y="35975"/>
            <a:ext cx="4363801" cy="46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6"/>
          <p:cNvSpPr txBox="1"/>
          <p:nvPr/>
        </p:nvSpPr>
        <p:spPr>
          <a:xfrm>
            <a:off x="892750" y="1019900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63" y="1675700"/>
            <a:ext cx="3534677" cy="14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6"/>
          <p:cNvGrpSpPr/>
          <p:nvPr/>
        </p:nvGrpSpPr>
        <p:grpSpPr>
          <a:xfrm>
            <a:off x="1593000" y="2904429"/>
            <a:ext cx="5957975" cy="643500"/>
            <a:chOff x="1593000" y="2322568"/>
            <a:chExt cx="5957975" cy="643500"/>
          </a:xfrm>
        </p:grpSpPr>
        <p:sp>
          <p:nvSpPr>
            <p:cNvPr id="81" name="Google Shape;81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Automatización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ETL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Pipeline de ETL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p16"/>
          <p:cNvGrpSpPr/>
          <p:nvPr/>
        </p:nvGrpSpPr>
        <p:grpSpPr>
          <a:xfrm>
            <a:off x="1593000" y="2249562"/>
            <a:ext cx="5957975" cy="643500"/>
            <a:chOff x="1593000" y="2322568"/>
            <a:chExt cx="5957975" cy="643500"/>
          </a:xfrm>
        </p:grpSpPr>
        <p:sp>
          <p:nvSpPr>
            <p:cNvPr id="89" name="Google Shape;89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Sistema de Almacenamiento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Warehouse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DER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1593000" y="1594669"/>
            <a:ext cx="5957975" cy="643500"/>
            <a:chOff x="1593000" y="2322568"/>
            <a:chExt cx="5957975" cy="643500"/>
          </a:xfrm>
        </p:grpSpPr>
        <p:sp>
          <p:nvSpPr>
            <p:cNvPr id="97" name="Google Shape;97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EDA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387850" y="2323749"/>
              <a:ext cx="2521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exploratorio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Calidad de datos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1593000" y="939810"/>
            <a:ext cx="5957975" cy="643500"/>
            <a:chOff x="1593000" y="2322568"/>
            <a:chExt cx="5957975" cy="643500"/>
          </a:xfrm>
        </p:grpSpPr>
        <p:sp>
          <p:nvSpPr>
            <p:cNvPr id="105" name="Google Shape;105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Infraestructura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Stack elegido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Flujo de trabajo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" name="Google Shape;112;p16"/>
          <p:cNvSpPr/>
          <p:nvPr/>
        </p:nvSpPr>
        <p:spPr>
          <a:xfrm>
            <a:off x="1593000" y="285825"/>
            <a:ext cx="5958000" cy="642600"/>
          </a:xfrm>
          <a:prstGeom prst="rect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Resumen de la Presentación</a:t>
            </a:r>
            <a:endParaRPr sz="23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16"/>
          <p:cNvGrpSpPr/>
          <p:nvPr/>
        </p:nvGrpSpPr>
        <p:grpSpPr>
          <a:xfrm>
            <a:off x="1593000" y="4214179"/>
            <a:ext cx="5957975" cy="643500"/>
            <a:chOff x="1593000" y="2322568"/>
            <a:chExt cx="5957975" cy="643500"/>
          </a:xfrm>
        </p:grpSpPr>
        <p:sp>
          <p:nvSpPr>
            <p:cNvPr id="115" name="Google Shape;115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Conclusiones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Conclusiones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1593000" y="3559312"/>
            <a:ext cx="5957975" cy="643500"/>
            <a:chOff x="1593000" y="2322568"/>
            <a:chExt cx="5957975" cy="643500"/>
          </a:xfrm>
        </p:grpSpPr>
        <p:sp>
          <p:nvSpPr>
            <p:cNvPr id="123" name="Google Shape;123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Escalabilidad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On Cloud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Automatización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7"/>
          <p:cNvGrpSpPr/>
          <p:nvPr/>
        </p:nvGrpSpPr>
        <p:grpSpPr>
          <a:xfrm>
            <a:off x="1593000" y="939810"/>
            <a:ext cx="5957975" cy="643500"/>
            <a:chOff x="1593000" y="2322568"/>
            <a:chExt cx="5957975" cy="643500"/>
          </a:xfrm>
        </p:grpSpPr>
        <p:sp>
          <p:nvSpPr>
            <p:cNvPr id="135" name="Google Shape;135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Infraestructura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Stack elegido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Flujo de trabajo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2" name="Google Shape;142;p17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7"/>
          <p:cNvGrpSpPr/>
          <p:nvPr/>
        </p:nvGrpSpPr>
        <p:grpSpPr>
          <a:xfrm>
            <a:off x="1593000" y="285825"/>
            <a:ext cx="5958000" cy="4571854"/>
            <a:chOff x="1593000" y="285825"/>
            <a:chExt cx="5958000" cy="4571854"/>
          </a:xfrm>
        </p:grpSpPr>
        <p:grpSp>
          <p:nvGrpSpPr>
            <p:cNvPr id="144" name="Google Shape;144;p17"/>
            <p:cNvGrpSpPr/>
            <p:nvPr/>
          </p:nvGrpSpPr>
          <p:grpSpPr>
            <a:xfrm>
              <a:off x="1593000" y="2904429"/>
              <a:ext cx="5957975" cy="643500"/>
              <a:chOff x="1593000" y="2322568"/>
              <a:chExt cx="5957975" cy="643500"/>
            </a:xfrm>
          </p:grpSpPr>
          <p:sp>
            <p:nvSpPr>
              <p:cNvPr id="145" name="Google Shape;145;p1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51" name="Google Shape;151;p1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52" name="Google Shape;152;p17"/>
            <p:cNvGrpSpPr/>
            <p:nvPr/>
          </p:nvGrpSpPr>
          <p:grpSpPr>
            <a:xfrm>
              <a:off x="1593000" y="2249562"/>
              <a:ext cx="5957975" cy="643500"/>
              <a:chOff x="1593000" y="2322568"/>
              <a:chExt cx="5957975" cy="643500"/>
            </a:xfrm>
          </p:grpSpPr>
          <p:sp>
            <p:nvSpPr>
              <p:cNvPr id="153" name="Google Shape;153;p1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0" name="Google Shape;160;p17"/>
            <p:cNvGrpSpPr/>
            <p:nvPr/>
          </p:nvGrpSpPr>
          <p:grpSpPr>
            <a:xfrm>
              <a:off x="1593000" y="1594669"/>
              <a:ext cx="5957975" cy="643500"/>
              <a:chOff x="1593000" y="2322568"/>
              <a:chExt cx="5957975" cy="643500"/>
            </a:xfrm>
          </p:grpSpPr>
          <p:sp>
            <p:nvSpPr>
              <p:cNvPr id="161" name="Google Shape;161;p1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8" name="Google Shape;168;p17"/>
            <p:cNvSpPr/>
            <p:nvPr/>
          </p:nvSpPr>
          <p:spPr>
            <a:xfrm>
              <a:off x="1593000" y="285825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169" name="Google Shape;169;p17"/>
            <p:cNvGrpSpPr/>
            <p:nvPr/>
          </p:nvGrpSpPr>
          <p:grpSpPr>
            <a:xfrm>
              <a:off x="1593000" y="4214179"/>
              <a:ext cx="5957975" cy="643500"/>
              <a:chOff x="1593000" y="2322568"/>
              <a:chExt cx="5957975" cy="643500"/>
            </a:xfrm>
          </p:grpSpPr>
          <p:sp>
            <p:nvSpPr>
              <p:cNvPr id="170" name="Google Shape;170;p1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77" name="Google Shape;177;p17"/>
            <p:cNvGrpSpPr/>
            <p:nvPr/>
          </p:nvGrpSpPr>
          <p:grpSpPr>
            <a:xfrm>
              <a:off x="1593000" y="3559312"/>
              <a:ext cx="5957975" cy="643500"/>
              <a:chOff x="1593000" y="2322568"/>
              <a:chExt cx="5957975" cy="643500"/>
            </a:xfrm>
          </p:grpSpPr>
          <p:sp>
            <p:nvSpPr>
              <p:cNvPr id="178" name="Google Shape;178;p1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/>
          <p:cNvPicPr preferRelativeResize="0"/>
          <p:nvPr/>
        </p:nvPicPr>
        <p:blipFill rotWithShape="1">
          <a:blip r:embed="rId4">
            <a:alphaModFix/>
          </a:blip>
          <a:srcRect b="7697" l="0" r="0" t="0"/>
          <a:stretch/>
        </p:blipFill>
        <p:spPr>
          <a:xfrm>
            <a:off x="5639522" y="172500"/>
            <a:ext cx="591936" cy="6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 rotWithShape="1">
          <a:blip r:embed="rId5">
            <a:alphaModFix/>
          </a:blip>
          <a:srcRect b="19656" l="6999" r="7008" t="19185"/>
          <a:stretch/>
        </p:blipFill>
        <p:spPr>
          <a:xfrm>
            <a:off x="3037069" y="1173637"/>
            <a:ext cx="917176" cy="65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1079" y="1359574"/>
            <a:ext cx="1274174" cy="2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7">
            <a:alphaModFix/>
          </a:blip>
          <a:srcRect b="13247" l="15720" r="14070" t="0"/>
          <a:stretch/>
        </p:blipFill>
        <p:spPr>
          <a:xfrm>
            <a:off x="6382081" y="1154506"/>
            <a:ext cx="557882" cy="688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18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194" name="Google Shape;194;p18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Stack elegido</a:t>
              </a:r>
              <a:endParaRPr>
                <a:solidFill>
                  <a:srgbClr val="EEEEEE"/>
                </a:solidFill>
              </a:endParaRPr>
            </a:p>
          </p:txBody>
        </p:sp>
      </p:grpSp>
      <p:pic>
        <p:nvPicPr>
          <p:cNvPr id="196" name="Google Shape;19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0401" y="2108954"/>
            <a:ext cx="715527" cy="65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6737" y="3980948"/>
            <a:ext cx="1157857" cy="65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 rotWithShape="1">
          <a:blip r:embed="rId10">
            <a:alphaModFix/>
          </a:blip>
          <a:srcRect b="7278" l="0" r="0" t="5240"/>
          <a:stretch/>
        </p:blipFill>
        <p:spPr>
          <a:xfrm>
            <a:off x="1718713" y="1173633"/>
            <a:ext cx="741546" cy="65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8573" y="2344564"/>
            <a:ext cx="1274174" cy="26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12">
            <a:alphaModFix/>
          </a:blip>
          <a:srcRect b="13552" l="0" r="0" t="11529"/>
          <a:stretch/>
        </p:blipFill>
        <p:spPr>
          <a:xfrm>
            <a:off x="4531071" y="4046768"/>
            <a:ext cx="1178522" cy="51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93144" y="172503"/>
            <a:ext cx="650479" cy="6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13159" y="3131432"/>
            <a:ext cx="1255041" cy="47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73" y="3186794"/>
            <a:ext cx="1274173" cy="366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8"/>
          <p:cNvGrpSpPr/>
          <p:nvPr/>
        </p:nvGrpSpPr>
        <p:grpSpPr>
          <a:xfrm>
            <a:off x="6971400" y="364200"/>
            <a:ext cx="1844400" cy="4216200"/>
            <a:chOff x="7231900" y="179875"/>
            <a:chExt cx="1844400" cy="4216200"/>
          </a:xfrm>
        </p:grpSpPr>
        <p:sp>
          <p:nvSpPr>
            <p:cNvPr id="205" name="Google Shape;205;p18"/>
            <p:cNvSpPr txBox="1"/>
            <p:nvPr/>
          </p:nvSpPr>
          <p:spPr>
            <a:xfrm>
              <a:off x="7231900" y="179875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307BF3"/>
                  </a:solidFill>
                  <a:latin typeface="Lexend"/>
                  <a:ea typeface="Lexend"/>
                  <a:cs typeface="Lexend"/>
                  <a:sym typeface="Lexend"/>
                </a:rPr>
                <a:t>Data Load</a:t>
              </a:r>
              <a:endParaRPr sz="1100">
                <a:solidFill>
                  <a:srgbClr val="307BF3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7231900" y="1115875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307BF3"/>
                  </a:solidFill>
                  <a:latin typeface="Lexend"/>
                  <a:ea typeface="Lexend"/>
                  <a:cs typeface="Lexend"/>
                  <a:sym typeface="Lexend"/>
                </a:rPr>
                <a:t>EDA y ETL</a:t>
              </a:r>
              <a:endParaRPr sz="1100">
                <a:solidFill>
                  <a:srgbClr val="307BF3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7231900" y="2051875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307BF3"/>
                  </a:solidFill>
                  <a:latin typeface="Lexend"/>
                  <a:ea typeface="Lexend"/>
                  <a:cs typeface="Lexend"/>
                  <a:sym typeface="Lexend"/>
                </a:rPr>
                <a:t>Carga en</a:t>
              </a:r>
              <a:endParaRPr sz="1100">
                <a:solidFill>
                  <a:srgbClr val="307BF3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307BF3"/>
                  </a:solidFill>
                  <a:latin typeface="Lexend"/>
                  <a:ea typeface="Lexend"/>
                  <a:cs typeface="Lexend"/>
                  <a:sym typeface="Lexend"/>
                </a:rPr>
                <a:t>Base de datos</a:t>
              </a:r>
              <a:endParaRPr sz="1100">
                <a:solidFill>
                  <a:srgbClr val="307BF3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307BF3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7231900" y="2987875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307BF3"/>
                  </a:solidFill>
                  <a:latin typeface="Lexend"/>
                  <a:ea typeface="Lexend"/>
                  <a:cs typeface="Lexend"/>
                  <a:sym typeface="Lexend"/>
                </a:rPr>
                <a:t>Escalabilidad,</a:t>
              </a:r>
              <a:endParaRPr sz="1100">
                <a:solidFill>
                  <a:srgbClr val="307BF3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307BF3"/>
                  </a:solidFill>
                  <a:latin typeface="Lexend"/>
                  <a:ea typeface="Lexend"/>
                  <a:cs typeface="Lexend"/>
                  <a:sym typeface="Lexend"/>
                </a:rPr>
                <a:t>automatización y ML</a:t>
              </a:r>
              <a:endParaRPr sz="1100">
                <a:solidFill>
                  <a:srgbClr val="307BF3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09" name="Google Shape;209;p18"/>
            <p:cNvSpPr txBox="1"/>
            <p:nvPr/>
          </p:nvSpPr>
          <p:spPr>
            <a:xfrm>
              <a:off x="7231900" y="3995875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307BF3"/>
                  </a:solidFill>
                  <a:latin typeface="Lexend"/>
                  <a:ea typeface="Lexend"/>
                  <a:cs typeface="Lexend"/>
                  <a:sym typeface="Lexend"/>
                </a:rPr>
                <a:t>Visualización</a:t>
              </a:r>
              <a:endParaRPr sz="1100">
                <a:solidFill>
                  <a:srgbClr val="307BF3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10" name="Google Shape;210;p18"/>
          <p:cNvGrpSpPr/>
          <p:nvPr/>
        </p:nvGrpSpPr>
        <p:grpSpPr>
          <a:xfrm>
            <a:off x="1421625" y="1031550"/>
            <a:ext cx="5793500" cy="2806650"/>
            <a:chOff x="1421625" y="1031550"/>
            <a:chExt cx="5793500" cy="2806650"/>
          </a:xfrm>
        </p:grpSpPr>
        <p:cxnSp>
          <p:nvCxnSpPr>
            <p:cNvPr id="211" name="Google Shape;211;p18"/>
            <p:cNvCxnSpPr/>
            <p:nvPr/>
          </p:nvCxnSpPr>
          <p:spPr>
            <a:xfrm>
              <a:off x="1466225" y="1031550"/>
              <a:ext cx="5748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18"/>
            <p:cNvCxnSpPr/>
            <p:nvPr/>
          </p:nvCxnSpPr>
          <p:spPr>
            <a:xfrm>
              <a:off x="1421625" y="1966200"/>
              <a:ext cx="5748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18"/>
            <p:cNvCxnSpPr/>
            <p:nvPr/>
          </p:nvCxnSpPr>
          <p:spPr>
            <a:xfrm>
              <a:off x="1421625" y="2902200"/>
              <a:ext cx="5748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18"/>
            <p:cNvCxnSpPr/>
            <p:nvPr/>
          </p:nvCxnSpPr>
          <p:spPr>
            <a:xfrm>
              <a:off x="1466225" y="3838200"/>
              <a:ext cx="5748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5" name="Google Shape;215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3612" y="3110787"/>
            <a:ext cx="963762" cy="51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8"/>
          <p:cNvCxnSpPr>
            <a:stCxn id="205" idx="2"/>
            <a:endCxn id="206" idx="0"/>
          </p:cNvCxnSpPr>
          <p:nvPr/>
        </p:nvCxnSpPr>
        <p:spPr>
          <a:xfrm>
            <a:off x="7893600" y="764400"/>
            <a:ext cx="0" cy="53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18"/>
          <p:cNvCxnSpPr/>
          <p:nvPr/>
        </p:nvCxnSpPr>
        <p:spPr>
          <a:xfrm>
            <a:off x="7893600" y="1638175"/>
            <a:ext cx="0" cy="53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18"/>
          <p:cNvCxnSpPr/>
          <p:nvPr/>
        </p:nvCxnSpPr>
        <p:spPr>
          <a:xfrm>
            <a:off x="7893600" y="2651000"/>
            <a:ext cx="0" cy="53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18"/>
          <p:cNvCxnSpPr/>
          <p:nvPr/>
        </p:nvCxnSpPr>
        <p:spPr>
          <a:xfrm>
            <a:off x="7893600" y="3629625"/>
            <a:ext cx="0" cy="53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75962" y="337563"/>
            <a:ext cx="829400" cy="3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9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226" name="Google Shape;226;p19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Flujo de Trabajo</a:t>
              </a:r>
              <a:endParaRPr>
                <a:solidFill>
                  <a:srgbClr val="EEEEEE"/>
                </a:solidFill>
              </a:endParaRPr>
            </a:p>
          </p:txBody>
        </p:sp>
      </p:grpSp>
      <p:grpSp>
        <p:nvGrpSpPr>
          <p:cNvPr id="228" name="Google Shape;228;p19"/>
          <p:cNvGrpSpPr/>
          <p:nvPr/>
        </p:nvGrpSpPr>
        <p:grpSpPr>
          <a:xfrm>
            <a:off x="1250100" y="492875"/>
            <a:ext cx="6643800" cy="4157750"/>
            <a:chOff x="1250100" y="492875"/>
            <a:chExt cx="6643800" cy="4157750"/>
          </a:xfrm>
        </p:grpSpPr>
        <p:pic>
          <p:nvPicPr>
            <p:cNvPr id="229" name="Google Shape;22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0100" y="492875"/>
              <a:ext cx="6643800" cy="415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9"/>
            <p:cNvPicPr preferRelativeResize="0"/>
            <p:nvPr/>
          </p:nvPicPr>
          <p:blipFill rotWithShape="1">
            <a:blip r:embed="rId5">
              <a:alphaModFix/>
            </a:blip>
            <a:srcRect b="7697" l="0" r="0" t="0"/>
            <a:stretch/>
          </p:blipFill>
          <p:spPr>
            <a:xfrm>
              <a:off x="3461950" y="1645775"/>
              <a:ext cx="237349" cy="260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12200" y="2031150"/>
              <a:ext cx="210225" cy="21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137" y="1691062"/>
            <a:ext cx="2163325" cy="216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20"/>
          <p:cNvGrpSpPr/>
          <p:nvPr/>
        </p:nvGrpSpPr>
        <p:grpSpPr>
          <a:xfrm>
            <a:off x="665598" y="1253650"/>
            <a:ext cx="1224948" cy="1296976"/>
            <a:chOff x="665598" y="1253650"/>
            <a:chExt cx="1224948" cy="1296976"/>
          </a:xfrm>
        </p:grpSpPr>
        <p:sp>
          <p:nvSpPr>
            <p:cNvPr id="238" name="Google Shape;238;p20"/>
            <p:cNvSpPr/>
            <p:nvPr/>
          </p:nvSpPr>
          <p:spPr>
            <a:xfrm>
              <a:off x="879425" y="1253650"/>
              <a:ext cx="797300" cy="359211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A155D4"/>
                  </a:solidFill>
                  <a:latin typeface="Amatic SC"/>
                </a:rPr>
                <a:t>Datos</a:t>
              </a: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665598" y="1706059"/>
              <a:ext cx="1224948" cy="38195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A155D4"/>
                  </a:solidFill>
                  <a:latin typeface="Amatic SC"/>
                </a:rPr>
                <a:t>Métricas</a:t>
              </a: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1008416" y="2181204"/>
              <a:ext cx="539302" cy="36942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A155D4"/>
                  </a:solidFill>
                  <a:latin typeface="Amatic SC"/>
                </a:rPr>
                <a:t>KPIs</a:t>
              </a:r>
            </a:p>
          </p:txBody>
        </p:sp>
      </p:grpSp>
      <p:sp>
        <p:nvSpPr>
          <p:cNvPr id="241" name="Google Shape;241;p20"/>
          <p:cNvSpPr txBox="1"/>
          <p:nvPr/>
        </p:nvSpPr>
        <p:spPr>
          <a:xfrm>
            <a:off x="4133725" y="1810375"/>
            <a:ext cx="13329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s" sz="19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rPr>
              <a:t>Diagnóstico</a:t>
            </a:r>
            <a:endParaRPr sz="1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2" name="Google Shape;242;p20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 rot="18">
            <a:off x="1195555" y="2703021"/>
            <a:ext cx="2008265" cy="6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 rot="18">
            <a:off x="5787780" y="2703021"/>
            <a:ext cx="2008265" cy="6130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0"/>
          <p:cNvGrpSpPr/>
          <p:nvPr/>
        </p:nvGrpSpPr>
        <p:grpSpPr>
          <a:xfrm>
            <a:off x="6808920" y="1420550"/>
            <a:ext cx="1892507" cy="1147598"/>
            <a:chOff x="6808920" y="1420550"/>
            <a:chExt cx="1892507" cy="1147598"/>
          </a:xfrm>
        </p:grpSpPr>
        <p:sp>
          <p:nvSpPr>
            <p:cNvPr id="245" name="Google Shape;245;p20"/>
            <p:cNvSpPr/>
            <p:nvPr/>
          </p:nvSpPr>
          <p:spPr>
            <a:xfrm>
              <a:off x="7227949" y="1420550"/>
              <a:ext cx="1054449" cy="27959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307BF3"/>
                  </a:solidFill>
                  <a:latin typeface="Lexend;600"/>
                </a:rPr>
                <a:t>Informe</a:t>
              </a: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6808920" y="2269571"/>
              <a:ext cx="1892507" cy="29857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307BF3"/>
                  </a:solidFill>
                  <a:latin typeface="Lexend;600"/>
                </a:rPr>
                <a:t>Streamlit + ML</a:t>
              </a: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7052162" y="1855475"/>
              <a:ext cx="1406020" cy="27921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307BF3"/>
                  </a:solidFill>
                  <a:latin typeface="Lexend;600"/>
                </a:rPr>
                <a:t>Dashboard</a:t>
              </a:r>
            </a:p>
          </p:txBody>
        </p:sp>
      </p:grpSp>
      <p:grpSp>
        <p:nvGrpSpPr>
          <p:cNvPr id="248" name="Google Shape;248;p20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249" name="Google Shape;249;p20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Producto</a:t>
              </a:r>
              <a:endParaRPr>
                <a:solidFill>
                  <a:srgbClr val="EEEEE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1"/>
          <p:cNvGrpSpPr/>
          <p:nvPr/>
        </p:nvGrpSpPr>
        <p:grpSpPr>
          <a:xfrm>
            <a:off x="1593000" y="1639944"/>
            <a:ext cx="5957975" cy="643500"/>
            <a:chOff x="1593000" y="2322568"/>
            <a:chExt cx="5957975" cy="643500"/>
          </a:xfrm>
        </p:grpSpPr>
        <p:sp>
          <p:nvSpPr>
            <p:cNvPr id="256" name="Google Shape;256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EDA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387850" y="2323749"/>
              <a:ext cx="2521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Exploratorio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Calidad  de datos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3" name="Google Shape;263;p21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21"/>
          <p:cNvGrpSpPr/>
          <p:nvPr/>
        </p:nvGrpSpPr>
        <p:grpSpPr>
          <a:xfrm>
            <a:off x="1593000" y="331100"/>
            <a:ext cx="5958000" cy="4571854"/>
            <a:chOff x="1593000" y="331100"/>
            <a:chExt cx="5958000" cy="4571854"/>
          </a:xfrm>
        </p:grpSpPr>
        <p:grpSp>
          <p:nvGrpSpPr>
            <p:cNvPr id="265" name="Google Shape;265;p21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266" name="Google Shape;266;p2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3" name="Google Shape;273;p21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274" name="Google Shape;274;p2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81" name="Google Shape;281;p21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282" name="Google Shape;282;p2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89" name="Google Shape;289;p21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grpSp>
          <p:nvGrpSpPr>
            <p:cNvPr id="290" name="Google Shape;290;p21"/>
            <p:cNvGrpSpPr/>
            <p:nvPr/>
          </p:nvGrpSpPr>
          <p:grpSpPr>
            <a:xfrm>
              <a:off x="1593000" y="4259454"/>
              <a:ext cx="5957975" cy="643500"/>
              <a:chOff x="1593000" y="2322568"/>
              <a:chExt cx="5957975" cy="643500"/>
            </a:xfrm>
          </p:grpSpPr>
          <p:sp>
            <p:nvSpPr>
              <p:cNvPr id="291" name="Google Shape;291;p2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8" name="Google Shape;298;p21"/>
            <p:cNvGrpSpPr/>
            <p:nvPr/>
          </p:nvGrpSpPr>
          <p:grpSpPr>
            <a:xfrm>
              <a:off x="1593000" y="3604587"/>
              <a:ext cx="5957975" cy="643500"/>
              <a:chOff x="1593000" y="2322568"/>
              <a:chExt cx="5957975" cy="643500"/>
            </a:xfrm>
          </p:grpSpPr>
          <p:sp>
            <p:nvSpPr>
              <p:cNvPr id="299" name="Google Shape;299;p21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18B27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